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63" r:id="rId4"/>
    <p:sldId id="264" r:id="rId5"/>
    <p:sldId id="266" r:id="rId6"/>
    <p:sldId id="267" r:id="rId7"/>
    <p:sldId id="268" r:id="rId8"/>
    <p:sldId id="269" r:id="rId9"/>
    <p:sldId id="270" r:id="rId10"/>
    <p:sldId id="272" r:id="rId11"/>
    <p:sldId id="26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98" autoAdjust="0"/>
    <p:restoredTop sz="94699"/>
  </p:normalViewPr>
  <p:slideViewPr>
    <p:cSldViewPr>
      <p:cViewPr varScale="1">
        <p:scale>
          <a:sx n="137" d="100"/>
          <a:sy n="137" d="100"/>
        </p:scale>
        <p:origin x="896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593D01-9E89-4D9F-8357-7D56D7B8871E}" type="datetimeFigureOut">
              <a:rPr lang="zh-CN" altLang="en-US" smtClean="0"/>
              <a:t>2019/8/4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37EFE9-A81A-4252-824E-CD821CFF75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37EFE9-A81A-4252-824E-CD821CFF7534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13762-F5F3-4738-890F-62F4101B1E55}" type="datetimeFigureOut">
              <a:rPr lang="zh-CN" altLang="en-US" smtClean="0"/>
              <a:t>2019/8/4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2B6-AC4C-43EE-9363-0AD972AB3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13762-F5F3-4738-890F-62F4101B1E55}" type="datetimeFigureOut">
              <a:rPr lang="zh-CN" altLang="en-US" smtClean="0"/>
              <a:t>2019/8/4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2B6-AC4C-43EE-9363-0AD972AB3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13762-F5F3-4738-890F-62F4101B1E55}" type="datetimeFigureOut">
              <a:rPr lang="zh-CN" altLang="en-US" smtClean="0"/>
              <a:t>2019/8/4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2B6-AC4C-43EE-9363-0AD972AB3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13762-F5F3-4738-890F-62F4101B1E55}" type="datetimeFigureOut">
              <a:rPr lang="zh-CN" altLang="en-US" smtClean="0"/>
              <a:t>2019/8/4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2B6-AC4C-43EE-9363-0AD972AB3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13762-F5F3-4738-890F-62F4101B1E55}" type="datetimeFigureOut">
              <a:rPr lang="zh-CN" altLang="en-US" smtClean="0"/>
              <a:t>2019/8/4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2B6-AC4C-43EE-9363-0AD972AB3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13762-F5F3-4738-890F-62F4101B1E55}" type="datetimeFigureOut">
              <a:rPr lang="zh-CN" altLang="en-US" smtClean="0"/>
              <a:t>2019/8/4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2B6-AC4C-43EE-9363-0AD972AB3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13762-F5F3-4738-890F-62F4101B1E55}" type="datetimeFigureOut">
              <a:rPr lang="zh-CN" altLang="en-US" smtClean="0"/>
              <a:t>2019/8/4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2B6-AC4C-43EE-9363-0AD972AB3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13762-F5F3-4738-890F-62F4101B1E55}" type="datetimeFigureOut">
              <a:rPr lang="zh-CN" altLang="en-US" smtClean="0"/>
              <a:t>2019/8/4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2B6-AC4C-43EE-9363-0AD972AB3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13762-F5F3-4738-890F-62F4101B1E55}" type="datetimeFigureOut">
              <a:rPr lang="zh-CN" altLang="en-US" smtClean="0"/>
              <a:t>2019/8/4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2B6-AC4C-43EE-9363-0AD972AB3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13762-F5F3-4738-890F-62F4101B1E55}" type="datetimeFigureOut">
              <a:rPr lang="zh-CN" altLang="en-US" smtClean="0"/>
              <a:t>2019/8/4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2B6-AC4C-43EE-9363-0AD972AB3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13762-F5F3-4738-890F-62F4101B1E55}" type="datetimeFigureOut">
              <a:rPr lang="zh-CN" altLang="en-US" smtClean="0"/>
              <a:t>2019/8/4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BD2B6-AC4C-43EE-9363-0AD972AB3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13762-F5F3-4738-890F-62F4101B1E55}" type="datetimeFigureOut">
              <a:rPr lang="zh-CN" altLang="en-US" smtClean="0"/>
              <a:t>2019/8/4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BD2B6-AC4C-43EE-9363-0AD972AB38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矩形 221"/>
          <p:cNvSpPr/>
          <p:nvPr/>
        </p:nvSpPr>
        <p:spPr>
          <a:xfrm>
            <a:off x="0" y="1869716"/>
            <a:ext cx="9144000" cy="3290521"/>
          </a:xfrm>
          <a:prstGeom prst="rect">
            <a:avLst/>
          </a:prstGeom>
          <a:gradFill>
            <a:gsLst>
              <a:gs pos="0">
                <a:srgbClr val="0095D0"/>
              </a:gs>
              <a:gs pos="100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4239" tIns="22119" rIns="44239" bIns="22119" rtlCol="0" anchor="ctr"/>
          <a:lstStyle/>
          <a:p>
            <a:pPr algn="ctr" defTabSz="408305">
              <a:defRPr/>
            </a:pPr>
            <a:endParaRPr kumimoji="1" lang="zh-CN" altLang="en-US" sz="15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" name="图片 1" descr="川大视觉识别系统-4.ti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597"/>
          <a:stretch>
            <a:fillRect/>
          </a:stretch>
        </p:blipFill>
        <p:spPr>
          <a:xfrm>
            <a:off x="2843808" y="2102993"/>
            <a:ext cx="6294382" cy="306104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757760"/>
            <a:ext cx="9111218" cy="934337"/>
          </a:xfrm>
          <a:prstGeom prst="rect">
            <a:avLst/>
          </a:prstGeom>
        </p:spPr>
        <p:txBody>
          <a:bodyPr wrap="square" lIns="44239" tIns="22119" rIns="44239" bIns="22119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zh-CN" sz="4300" b="1" dirty="0">
                <a:solidFill>
                  <a:srgbClr val="0432FF"/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</a:rPr>
              <a:t>APCBM2019</a:t>
            </a:r>
          </a:p>
        </p:txBody>
      </p:sp>
      <p:sp>
        <p:nvSpPr>
          <p:cNvPr id="14" name="矩形 13"/>
          <p:cNvSpPr/>
          <p:nvPr/>
        </p:nvSpPr>
        <p:spPr>
          <a:xfrm>
            <a:off x="-2713" y="3145097"/>
            <a:ext cx="9111217" cy="709467"/>
          </a:xfrm>
          <a:prstGeom prst="rect">
            <a:avLst/>
          </a:prstGeom>
        </p:spPr>
        <p:txBody>
          <a:bodyPr wrap="square" lIns="44239" tIns="22119" rIns="44239" bIns="22119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en-US" altLang="zh-CN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July</a:t>
            </a:r>
            <a:r>
              <a:rPr kumimoji="1" lang="zh-CN" altLang="en-US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31-August</a:t>
            </a:r>
            <a:r>
              <a:rPr kumimoji="1" lang="zh-CN" altLang="en-US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3,</a:t>
            </a:r>
            <a:r>
              <a:rPr kumimoji="1" lang="zh-CN" altLang="en-US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2019</a:t>
            </a:r>
          </a:p>
          <a:p>
            <a:pPr algn="ctr">
              <a:lnSpc>
                <a:spcPct val="120000"/>
              </a:lnSpc>
            </a:pPr>
            <a:r>
              <a:rPr kumimoji="1" lang="en-US" altLang="zh-CN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b="1" dirty="0" err="1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Wangjiang</a:t>
            </a:r>
            <a:r>
              <a:rPr kumimoji="1" lang="zh-CN" altLang="en-US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Hotel,</a:t>
            </a:r>
            <a:r>
              <a:rPr kumimoji="1" lang="zh-CN" altLang="en-US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Chengdu,</a:t>
            </a:r>
            <a:r>
              <a:rPr kumimoji="1" lang="zh-CN" altLang="en-US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China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1774127"/>
            <a:ext cx="9111217" cy="414002"/>
          </a:xfrm>
          <a:prstGeom prst="rect">
            <a:avLst/>
          </a:prstGeom>
        </p:spPr>
        <p:txBody>
          <a:bodyPr wrap="square" lIns="44239" tIns="22119" rIns="44239" bIns="22119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432FF"/>
                </a:solidFill>
              </a:rPr>
              <a:t>6th Asia-Pacific Chemical and Biological Microfluidic Conference</a:t>
            </a:r>
            <a:endParaRPr kumimoji="1" lang="zh-CN" altLang="en-US" sz="2000" b="1" dirty="0">
              <a:solidFill>
                <a:srgbClr val="0432FF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4009193"/>
            <a:ext cx="9138190" cy="290891"/>
          </a:xfrm>
          <a:prstGeom prst="rect">
            <a:avLst/>
          </a:prstGeom>
        </p:spPr>
        <p:txBody>
          <a:bodyPr wrap="square" lIns="44239" tIns="22119" rIns="44239" bIns="22119">
            <a:spAutoFit/>
          </a:bodyPr>
          <a:lstStyle/>
          <a:p>
            <a:pPr algn="ctr"/>
            <a:r>
              <a:rPr lang="en-US" altLang="zh-CN" sz="1600" b="1" dirty="0"/>
              <a:t>Hosted by: School of Chemical Engineering, Sichuan University</a:t>
            </a:r>
            <a:endParaRPr lang="zh-CN" altLang="zh-CN" sz="1600" b="1" dirty="0"/>
          </a:p>
        </p:txBody>
      </p:sp>
      <p:sp>
        <p:nvSpPr>
          <p:cNvPr id="8" name="矩形 7"/>
          <p:cNvSpPr/>
          <p:nvPr/>
        </p:nvSpPr>
        <p:spPr>
          <a:xfrm>
            <a:off x="5810" y="2153008"/>
            <a:ext cx="9111218" cy="706774"/>
          </a:xfrm>
          <a:prstGeom prst="rect">
            <a:avLst/>
          </a:prstGeom>
        </p:spPr>
        <p:txBody>
          <a:bodyPr wrap="square" lIns="44239" tIns="22119" rIns="44239" bIns="22119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zh-CN" sz="3200" b="1" dirty="0">
                <a:solidFill>
                  <a:srgbClr val="0432FF"/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</a:rPr>
              <a:t>Closing Ceremony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矩形 221"/>
          <p:cNvSpPr/>
          <p:nvPr/>
        </p:nvSpPr>
        <p:spPr>
          <a:xfrm>
            <a:off x="0" y="1869716"/>
            <a:ext cx="9144000" cy="3290521"/>
          </a:xfrm>
          <a:prstGeom prst="rect">
            <a:avLst/>
          </a:prstGeom>
          <a:gradFill>
            <a:gsLst>
              <a:gs pos="0">
                <a:srgbClr val="0095D0"/>
              </a:gs>
              <a:gs pos="100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4239" tIns="22119" rIns="44239" bIns="22119" rtlCol="0" anchor="ctr"/>
          <a:lstStyle/>
          <a:p>
            <a:pPr algn="ctr" defTabSz="408305">
              <a:defRPr/>
            </a:pPr>
            <a:endParaRPr kumimoji="1" lang="zh-CN" altLang="en-US" sz="15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" name="图片 1" descr="川大视觉识别系统-4.ti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597"/>
          <a:stretch>
            <a:fillRect/>
          </a:stretch>
        </p:blipFill>
        <p:spPr>
          <a:xfrm>
            <a:off x="2843808" y="2102993"/>
            <a:ext cx="6294382" cy="30610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810" y="339502"/>
            <a:ext cx="9144000" cy="4572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-20538"/>
            <a:ext cx="9111218" cy="291789"/>
          </a:xfrm>
          <a:prstGeom prst="rect">
            <a:avLst/>
          </a:prstGeom>
        </p:spPr>
        <p:txBody>
          <a:bodyPr wrap="square" lIns="44239" tIns="22119" rIns="44239" bIns="22119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200" b="1" dirty="0"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</a:rPr>
              <a:t>6th Asia-Pacific Chemical and Biological Microfluidic Conference (APCBM)</a:t>
            </a:r>
            <a:endParaRPr kumimoji="1" lang="zh-CN" altLang="en-US" sz="1100" b="1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矩形 221"/>
          <p:cNvSpPr/>
          <p:nvPr/>
        </p:nvSpPr>
        <p:spPr>
          <a:xfrm>
            <a:off x="0" y="1869716"/>
            <a:ext cx="9144000" cy="3290521"/>
          </a:xfrm>
          <a:prstGeom prst="rect">
            <a:avLst/>
          </a:prstGeom>
          <a:gradFill>
            <a:gsLst>
              <a:gs pos="0">
                <a:srgbClr val="0095D0"/>
              </a:gs>
              <a:gs pos="100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4239" tIns="22119" rIns="44239" bIns="22119" rtlCol="0" anchor="ctr"/>
          <a:lstStyle/>
          <a:p>
            <a:pPr algn="ctr" defTabSz="408305">
              <a:defRPr/>
            </a:pPr>
            <a:endParaRPr kumimoji="1" lang="zh-CN" altLang="en-US" sz="15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" name="图片 1" descr="川大视觉识别系统-4.tif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597"/>
          <a:stretch>
            <a:fillRect/>
          </a:stretch>
        </p:blipFill>
        <p:spPr>
          <a:xfrm>
            <a:off x="2843808" y="2102993"/>
            <a:ext cx="6294382" cy="30610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887357" y="3323768"/>
            <a:ext cx="1369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0432FF"/>
                </a:solidFill>
                <a:latin typeface="Arial" panose="020B0604020202020204" pitchFamily="34" charset="0"/>
                <a:ea typeface="Arial Unicode MS" pitchFamily="34" charset="-122"/>
                <a:cs typeface="Arial" panose="020B0604020202020204" pitchFamily="34" charset="0"/>
              </a:rPr>
              <a:t>Sponsors</a:t>
            </a:r>
            <a:endParaRPr lang="zh-CN" altLang="en-US" sz="2000" b="1" dirty="0">
              <a:solidFill>
                <a:srgbClr val="0432FF"/>
              </a:solidFill>
              <a:latin typeface="Arial" panose="020B0604020202020204" pitchFamily="34" charset="0"/>
              <a:ea typeface="Arial Unicode MS" pitchFamily="34" charset="-122"/>
              <a:cs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261240" y="3723998"/>
            <a:ext cx="6621520" cy="1080000"/>
            <a:chOff x="1261240" y="3312974"/>
            <a:chExt cx="6621520" cy="10800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61240" y="3312974"/>
              <a:ext cx="1389102" cy="1080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50405" y="3312974"/>
              <a:ext cx="2316355" cy="10800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66760" y="3312974"/>
              <a:ext cx="2916000" cy="1080000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0" y="555526"/>
            <a:ext cx="9111218" cy="934337"/>
          </a:xfrm>
          <a:prstGeom prst="rect">
            <a:avLst/>
          </a:prstGeom>
        </p:spPr>
        <p:txBody>
          <a:bodyPr wrap="square" lIns="44239" tIns="22119" rIns="44239" bIns="22119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zh-CN" sz="4300" b="1" dirty="0">
                <a:solidFill>
                  <a:srgbClr val="0432FF"/>
                </a:solidFill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</a:rPr>
              <a:t>APCBM2019</a:t>
            </a:r>
          </a:p>
        </p:txBody>
      </p:sp>
      <p:sp>
        <p:nvSpPr>
          <p:cNvPr id="14" name="矩形 13"/>
          <p:cNvSpPr/>
          <p:nvPr/>
        </p:nvSpPr>
        <p:spPr>
          <a:xfrm>
            <a:off x="-2713" y="2211710"/>
            <a:ext cx="9111217" cy="709467"/>
          </a:xfrm>
          <a:prstGeom prst="rect">
            <a:avLst/>
          </a:prstGeom>
        </p:spPr>
        <p:txBody>
          <a:bodyPr wrap="square" lIns="44239" tIns="22119" rIns="44239" bIns="22119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en-US" altLang="zh-CN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July</a:t>
            </a:r>
            <a:r>
              <a:rPr kumimoji="1" lang="zh-CN" altLang="en-US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31-August</a:t>
            </a:r>
            <a:r>
              <a:rPr kumimoji="1" lang="zh-CN" altLang="en-US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3,</a:t>
            </a:r>
            <a:r>
              <a:rPr kumimoji="1" lang="zh-CN" altLang="en-US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2019</a:t>
            </a:r>
          </a:p>
          <a:p>
            <a:pPr algn="ctr">
              <a:lnSpc>
                <a:spcPct val="120000"/>
              </a:lnSpc>
            </a:pPr>
            <a:r>
              <a:rPr kumimoji="1" lang="en-US" altLang="zh-CN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b="1" dirty="0" err="1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Wangjiang</a:t>
            </a:r>
            <a:r>
              <a:rPr kumimoji="1" lang="zh-CN" altLang="en-US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Hotel,</a:t>
            </a:r>
            <a:r>
              <a:rPr kumimoji="1" lang="zh-CN" altLang="en-US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Chengdu,</a:t>
            </a:r>
            <a:r>
              <a:rPr kumimoji="1" lang="zh-CN" altLang="en-US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b="1" dirty="0"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China</a:t>
            </a:r>
          </a:p>
        </p:txBody>
      </p:sp>
      <p:sp>
        <p:nvSpPr>
          <p:cNvPr id="16" name="矩形 15"/>
          <p:cNvSpPr/>
          <p:nvPr/>
        </p:nvSpPr>
        <p:spPr>
          <a:xfrm>
            <a:off x="0" y="1571893"/>
            <a:ext cx="9111217" cy="414002"/>
          </a:xfrm>
          <a:prstGeom prst="rect">
            <a:avLst/>
          </a:prstGeom>
        </p:spPr>
        <p:txBody>
          <a:bodyPr wrap="square" lIns="44239" tIns="22119" rIns="44239" bIns="22119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432FF"/>
                </a:solidFill>
              </a:rPr>
              <a:t>6th Asia-Pacific Chemical and Biological Microfluidic Conference</a:t>
            </a:r>
            <a:endParaRPr kumimoji="1" lang="zh-CN" altLang="en-US" sz="2000" b="1" dirty="0">
              <a:solidFill>
                <a:srgbClr val="0432FF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0" y="3000939"/>
            <a:ext cx="9138190" cy="290891"/>
          </a:xfrm>
          <a:prstGeom prst="rect">
            <a:avLst/>
          </a:prstGeom>
        </p:spPr>
        <p:txBody>
          <a:bodyPr wrap="square" lIns="44239" tIns="22119" rIns="44239" bIns="22119">
            <a:spAutoFit/>
          </a:bodyPr>
          <a:lstStyle/>
          <a:p>
            <a:pPr algn="ctr"/>
            <a:r>
              <a:rPr lang="en-US" altLang="zh-CN" sz="1600" b="1" dirty="0"/>
              <a:t>Hosted by: School of Chemical Engineering, Sichuan University</a:t>
            </a:r>
            <a:endParaRPr lang="zh-CN" altLang="zh-CN" sz="16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矩形 221"/>
          <p:cNvSpPr/>
          <p:nvPr/>
        </p:nvSpPr>
        <p:spPr>
          <a:xfrm>
            <a:off x="0" y="1869716"/>
            <a:ext cx="9144000" cy="3290521"/>
          </a:xfrm>
          <a:prstGeom prst="rect">
            <a:avLst/>
          </a:prstGeom>
          <a:gradFill>
            <a:gsLst>
              <a:gs pos="0">
                <a:srgbClr val="0095D0"/>
              </a:gs>
              <a:gs pos="100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4239" tIns="22119" rIns="44239" bIns="22119" rtlCol="0" anchor="ctr"/>
          <a:lstStyle/>
          <a:p>
            <a:pPr algn="ctr" defTabSz="408305">
              <a:defRPr/>
            </a:pPr>
            <a:endParaRPr kumimoji="1" lang="zh-CN" altLang="en-US" sz="150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" name="图片 1" descr="川大视觉识别系统-4.ti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597"/>
          <a:stretch>
            <a:fillRect/>
          </a:stretch>
        </p:blipFill>
        <p:spPr>
          <a:xfrm>
            <a:off x="2843808" y="2102993"/>
            <a:ext cx="6294382" cy="3061045"/>
          </a:xfrm>
          <a:prstGeom prst="rect">
            <a:avLst/>
          </a:prstGeom>
        </p:spPr>
      </p:pic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115616" y="1059902"/>
          <a:ext cx="6912768" cy="28800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4563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rgbClr val="0432FF"/>
                          </a:solidFill>
                          <a:latin typeface="Arial Black" panose="020B0A04020102020204" charset="0"/>
                          <a:ea typeface="Arial Unicode MS" pitchFamily="34" charset="-122"/>
                          <a:cs typeface="Arial Black" panose="020B0A04020102020204" charset="0"/>
                        </a:rPr>
                        <a:t>Country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rgbClr val="0432FF"/>
                          </a:solidFill>
                          <a:latin typeface="Arial Black" panose="020B0A04020102020204" charset="0"/>
                          <a:ea typeface="Arial Unicode MS" pitchFamily="34" charset="-122"/>
                          <a:cs typeface="Arial Black" panose="020B0A04020102020204" charset="0"/>
                        </a:rPr>
                        <a:t>Quantity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Arial Black" panose="020B0A04020102020204" charset="0"/>
                          <a:ea typeface="Arial Unicode MS" pitchFamily="34" charset="-122"/>
                          <a:cs typeface="Arial Black" panose="020B0A04020102020204" charset="0"/>
                        </a:rPr>
                        <a:t>China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Arial Black" panose="020B0A04020102020204" charset="0"/>
                          <a:ea typeface="Arial Unicode MS" pitchFamily="34" charset="-122"/>
                          <a:cs typeface="Arial Black" panose="020B0A04020102020204" charset="0"/>
                        </a:rPr>
                        <a:t>81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Arial Black" panose="020B0A04020102020204" charset="0"/>
                          <a:ea typeface="Arial Unicode MS" pitchFamily="34" charset="-122"/>
                          <a:cs typeface="Arial Black" panose="020B0A04020102020204" charset="0"/>
                        </a:rPr>
                        <a:t>Korea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Arial Black" panose="020B0A04020102020204" charset="0"/>
                          <a:ea typeface="Arial Unicode MS" pitchFamily="34" charset="-122"/>
                          <a:cs typeface="Arial Black" panose="020B0A04020102020204" charset="0"/>
                        </a:rPr>
                        <a:t>6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Arial Black" panose="020B0A04020102020204" charset="0"/>
                          <a:ea typeface="Arial Unicode MS" pitchFamily="34" charset="-122"/>
                          <a:cs typeface="Arial Black" panose="020B0A04020102020204" charset="0"/>
                        </a:rPr>
                        <a:t>Australia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Arial Black" panose="020B0A04020102020204" charset="0"/>
                          <a:ea typeface="Arial Unicode MS" pitchFamily="34" charset="-122"/>
                          <a:cs typeface="Arial Black" panose="020B0A04020102020204" charset="0"/>
                        </a:rPr>
                        <a:t>2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Arial Black" panose="020B0A04020102020204" charset="0"/>
                          <a:ea typeface="Arial Unicode MS" pitchFamily="34" charset="-122"/>
                          <a:cs typeface="Arial Black" panose="020B0A04020102020204" charset="0"/>
                        </a:rPr>
                        <a:t>USA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Arial Black" panose="020B0A04020102020204" charset="0"/>
                          <a:ea typeface="Arial Unicode MS" pitchFamily="34" charset="-122"/>
                          <a:cs typeface="Arial Black" panose="020B0A04020102020204" charset="0"/>
                        </a:rPr>
                        <a:t>1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Arial Black" panose="020B0A04020102020204" charset="0"/>
                          <a:ea typeface="Arial Unicode MS" pitchFamily="34" charset="-122"/>
                          <a:cs typeface="Arial Black" panose="020B0A04020102020204" charset="0"/>
                        </a:rPr>
                        <a:t>Japan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Arial Black" panose="020B0A04020102020204" charset="0"/>
                          <a:ea typeface="Arial Unicode MS" pitchFamily="34" charset="-122"/>
                          <a:cs typeface="Arial Black" panose="020B0A04020102020204" charset="0"/>
                        </a:rPr>
                        <a:t>1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Arial Black" panose="020B0A04020102020204" charset="0"/>
                          <a:ea typeface="Arial Unicode MS" pitchFamily="34" charset="-122"/>
                          <a:cs typeface="Arial Black" panose="020B0A04020102020204" charset="0"/>
                        </a:rPr>
                        <a:t>Netherlands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Arial Black" panose="020B0A04020102020204" charset="0"/>
                          <a:ea typeface="Arial Unicode MS" pitchFamily="34" charset="-122"/>
                          <a:cs typeface="Arial Black" panose="020B0A04020102020204" charset="0"/>
                        </a:rPr>
                        <a:t>1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Arial Black" panose="020B0A04020102020204" charset="0"/>
                          <a:ea typeface="Arial Unicode MS" pitchFamily="34" charset="-122"/>
                          <a:cs typeface="Arial Black" panose="020B0A04020102020204" charset="0"/>
                        </a:rPr>
                        <a:t>Total</a:t>
                      </a:r>
                    </a:p>
                  </a:txBody>
                  <a:tcPr anchor="ctr">
                    <a:lnL w="9525" cap="flat" cmpd="sng" algn="ctr">
                      <a:noFill/>
                      <a:prstDash val="soli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latin typeface="Arial Black" panose="020B0A04020102020204" charset="0"/>
                          <a:ea typeface="Arial Unicode MS" pitchFamily="34" charset="-122"/>
                          <a:cs typeface="Arial Black" panose="020B0A04020102020204" charset="0"/>
                        </a:rPr>
                        <a:t>92</a:t>
                      </a:r>
                    </a:p>
                  </a:txBody>
                  <a:tcPr anchor="ctr">
                    <a:lnL>
                      <a:noFill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417357" y="594774"/>
            <a:ext cx="296989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0432FF"/>
                </a:solidFill>
                <a:latin typeface="Arial Black" panose="020B0A04020102020204" charset="0"/>
                <a:cs typeface="Arial Black" panose="020B0A04020102020204" charset="0"/>
              </a:rPr>
              <a:t>Actual Participants:</a:t>
            </a:r>
            <a:r>
              <a:rPr lang="en-US" altLang="zh-CN" sz="2000" dirty="0">
                <a:solidFill>
                  <a:srgbClr val="0432FF"/>
                </a:solidFill>
                <a:latin typeface="Arial Black" panose="020B0A04020102020204" charset="0"/>
                <a:cs typeface="Arial Black" panose="020B0A04020102020204" charset="0"/>
              </a:rPr>
              <a:t> </a:t>
            </a:r>
            <a:endParaRPr lang="zh-CN" altLang="en-US" sz="2000" dirty="0">
              <a:solidFill>
                <a:srgbClr val="0432FF"/>
              </a:solidFill>
              <a:latin typeface="Arial Black" panose="020B0A04020102020204" charset="0"/>
              <a:cs typeface="Arial Black" panose="020B0A040201020202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-20538"/>
            <a:ext cx="9111218" cy="291789"/>
          </a:xfrm>
          <a:prstGeom prst="rect">
            <a:avLst/>
          </a:prstGeom>
        </p:spPr>
        <p:txBody>
          <a:bodyPr wrap="square" lIns="44239" tIns="22119" rIns="44239" bIns="22119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200" b="1" dirty="0"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</a:rPr>
              <a:t>6th Asia-Pacific Chemical and Biological Microfluidic Conference (APCBM)</a:t>
            </a:r>
            <a:endParaRPr kumimoji="1" lang="zh-CN" altLang="en-US" sz="1100" b="1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矩形 221"/>
          <p:cNvSpPr/>
          <p:nvPr/>
        </p:nvSpPr>
        <p:spPr>
          <a:xfrm>
            <a:off x="0" y="1869716"/>
            <a:ext cx="9144000" cy="3290521"/>
          </a:xfrm>
          <a:prstGeom prst="rect">
            <a:avLst/>
          </a:prstGeom>
          <a:gradFill>
            <a:gsLst>
              <a:gs pos="0">
                <a:srgbClr val="0095D0"/>
              </a:gs>
              <a:gs pos="100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4239" tIns="22119" rIns="44239" bIns="22119" rtlCol="0" anchor="ctr"/>
          <a:lstStyle/>
          <a:p>
            <a:pPr algn="ctr" defTabSz="408305">
              <a:defRPr/>
            </a:pPr>
            <a:endParaRPr kumimoji="1" lang="zh-CN" altLang="en-US" sz="15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" name="图片 1" descr="川大视觉识别系统-4.ti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597"/>
          <a:stretch>
            <a:fillRect/>
          </a:stretch>
        </p:blipFill>
        <p:spPr>
          <a:xfrm>
            <a:off x="2843808" y="2102993"/>
            <a:ext cx="6294382" cy="306104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-20538"/>
            <a:ext cx="9111218" cy="291789"/>
          </a:xfrm>
          <a:prstGeom prst="rect">
            <a:avLst/>
          </a:prstGeom>
        </p:spPr>
        <p:txBody>
          <a:bodyPr wrap="square" lIns="44239" tIns="22119" rIns="44239" bIns="22119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200" b="1" dirty="0"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</a:rPr>
              <a:t>6th Asia-Pacific Chemical and Biological Microfluidic Conference (APCBM)</a:t>
            </a:r>
            <a:endParaRPr kumimoji="1" lang="zh-CN" altLang="en-US" sz="1100" b="1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6749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0432FF"/>
                </a:solidFill>
                <a:latin typeface="Arial Black" panose="020B0A04020102020204" charset="0"/>
              </a:rPr>
              <a:t>Plenary Lecture</a:t>
            </a:r>
            <a:endParaRPr lang="zh-CN" altLang="en-US" dirty="0">
              <a:solidFill>
                <a:srgbClr val="0432FF"/>
              </a:solidFill>
              <a:latin typeface="Arial Black" panose="020B0A040201020202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936" y="673417"/>
            <a:ext cx="2880000" cy="1920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02645" y="2597888"/>
            <a:ext cx="30158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err="1"/>
              <a:t>Guangsheng</a:t>
            </a:r>
            <a:r>
              <a:rPr lang="en-US" altLang="zh-CN" sz="1400" b="1" dirty="0"/>
              <a:t> Luo (Tsinghua University)</a:t>
            </a:r>
            <a:endParaRPr lang="zh-CN" altLang="en-US" sz="1400" b="1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376" y="673417"/>
            <a:ext cx="2880000" cy="19200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076376" y="2597888"/>
            <a:ext cx="30603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err="1"/>
              <a:t>Lixiong</a:t>
            </a:r>
            <a:r>
              <a:rPr lang="en-US" altLang="zh-CN" sz="1400" b="1" dirty="0"/>
              <a:t> Zhang(Nanjing Tech University)</a:t>
            </a:r>
            <a:endParaRPr lang="zh-CN" altLang="en-US" sz="14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1568637" y="4856261"/>
            <a:ext cx="20712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/>
              <a:t>Dong-</a:t>
            </a:r>
            <a:r>
              <a:rPr lang="en-US" altLang="zh-CN" sz="1400" b="1" dirty="0" err="1"/>
              <a:t>Pyo</a:t>
            </a:r>
            <a:r>
              <a:rPr lang="en-US" altLang="zh-CN" sz="1400" b="1" dirty="0"/>
              <a:t> Kim (POSTECH)</a:t>
            </a:r>
            <a:endParaRPr lang="zh-CN" altLang="en-US" sz="1400" b="1" dirty="0"/>
          </a:p>
        </p:txBody>
      </p:sp>
      <p:sp>
        <p:nvSpPr>
          <p:cNvPr id="18" name="文本框 17"/>
          <p:cNvSpPr txBox="1"/>
          <p:nvPr/>
        </p:nvSpPr>
        <p:spPr>
          <a:xfrm>
            <a:off x="5070566" y="4849881"/>
            <a:ext cx="2982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/>
              <a:t>Volker Hessel (University of Adelaide)</a:t>
            </a:r>
            <a:endParaRPr lang="zh-CN" altLang="en-US" sz="1400" b="1" dirty="0"/>
          </a:p>
        </p:txBody>
      </p:sp>
      <p:pic>
        <p:nvPicPr>
          <p:cNvPr id="3" name="图片 2" descr="DSC_5576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6330" y="2936240"/>
            <a:ext cx="2880000" cy="192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98"/>
          <a:stretch>
            <a:fillRect/>
          </a:stretch>
        </p:blipFill>
        <p:spPr>
          <a:xfrm>
            <a:off x="5070475" y="2936240"/>
            <a:ext cx="2879725" cy="19202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矩形 221"/>
          <p:cNvSpPr/>
          <p:nvPr/>
        </p:nvSpPr>
        <p:spPr>
          <a:xfrm>
            <a:off x="0" y="1869716"/>
            <a:ext cx="9144000" cy="3290521"/>
          </a:xfrm>
          <a:prstGeom prst="rect">
            <a:avLst/>
          </a:prstGeom>
          <a:gradFill>
            <a:gsLst>
              <a:gs pos="0">
                <a:srgbClr val="0095D0"/>
              </a:gs>
              <a:gs pos="100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4239" tIns="22119" rIns="44239" bIns="22119" rtlCol="0" anchor="ctr"/>
          <a:lstStyle/>
          <a:p>
            <a:pPr algn="ctr" defTabSz="408305">
              <a:defRPr/>
            </a:pPr>
            <a:endParaRPr kumimoji="1" lang="zh-CN" altLang="en-US" sz="15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" name="图片 1" descr="川大视觉识别系统-4.ti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597"/>
          <a:stretch>
            <a:fillRect/>
          </a:stretch>
        </p:blipFill>
        <p:spPr>
          <a:xfrm>
            <a:off x="2843808" y="2102993"/>
            <a:ext cx="6294382" cy="306104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-20538"/>
            <a:ext cx="9111218" cy="291789"/>
          </a:xfrm>
          <a:prstGeom prst="rect">
            <a:avLst/>
          </a:prstGeom>
        </p:spPr>
        <p:txBody>
          <a:bodyPr wrap="square" lIns="44239" tIns="22119" rIns="44239" bIns="22119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200" b="1" dirty="0"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</a:rPr>
              <a:t>6th Asia-Pacific Chemical and Biological Microfluidic Conference (APCBM)</a:t>
            </a:r>
            <a:endParaRPr kumimoji="1" lang="zh-CN" altLang="en-US" sz="1100" b="1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6749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0432FF"/>
                </a:solidFill>
                <a:latin typeface="Arial Black" panose="020B0A04020102020204" charset="0"/>
              </a:rPr>
              <a:t>Keynote Lecture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7435" y="761570"/>
            <a:ext cx="2196000" cy="1647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12234" y="2406222"/>
            <a:ext cx="19261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err="1"/>
              <a:t>Zhengdong</a:t>
            </a:r>
            <a:r>
              <a:rPr lang="en-US" altLang="zh-CN" sz="1400" b="1" dirty="0"/>
              <a:t> Cheng</a:t>
            </a:r>
          </a:p>
          <a:p>
            <a:pPr algn="ctr"/>
            <a:r>
              <a:rPr lang="en-US" altLang="zh-CN" sz="1400" b="1" dirty="0"/>
              <a:t>(Texas A&amp;M University)</a:t>
            </a:r>
            <a:endParaRPr lang="zh-CN" altLang="en-US" sz="1400" b="1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80567" y="761570"/>
            <a:ext cx="2196000" cy="16470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722943" y="2408570"/>
            <a:ext cx="16764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/>
              <a:t>Wei Wang</a:t>
            </a:r>
          </a:p>
          <a:p>
            <a:pPr algn="ctr"/>
            <a:r>
              <a:rPr lang="en-US" altLang="zh-CN" sz="1400" b="1" dirty="0"/>
              <a:t>(Sichuan University)</a:t>
            </a:r>
            <a:endParaRPr lang="zh-CN" altLang="en-US" sz="1400" b="1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83698" y="761570"/>
            <a:ext cx="2196000" cy="16470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844705" y="2398988"/>
            <a:ext cx="10595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err="1"/>
              <a:t>Hyomin</a:t>
            </a:r>
            <a:r>
              <a:rPr lang="en-US" altLang="zh-CN" sz="1400" b="1" dirty="0"/>
              <a:t> Lee</a:t>
            </a:r>
          </a:p>
          <a:p>
            <a:pPr algn="ctr"/>
            <a:r>
              <a:rPr lang="en-US" altLang="zh-CN" sz="1400" b="1" dirty="0"/>
              <a:t>(POSTECH)</a:t>
            </a:r>
            <a:endParaRPr lang="zh-CN" altLang="en-US" sz="1400" b="1" dirty="0"/>
          </a:p>
        </p:txBody>
      </p:sp>
      <p:sp>
        <p:nvSpPr>
          <p:cNvPr id="18" name="文本框 17"/>
          <p:cNvSpPr txBox="1"/>
          <p:nvPr/>
        </p:nvSpPr>
        <p:spPr>
          <a:xfrm>
            <a:off x="-54536" y="4645806"/>
            <a:ext cx="2404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/>
              <a:t>Anderson Shum</a:t>
            </a:r>
          </a:p>
          <a:p>
            <a:pPr algn="ctr"/>
            <a:r>
              <a:rPr lang="en-US" altLang="zh-CN" sz="1400" b="1" dirty="0"/>
              <a:t>(The University of Hong Kong)</a:t>
            </a:r>
            <a:endParaRPr lang="zh-CN" altLang="en-US" sz="1400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2490441" y="4645806"/>
            <a:ext cx="18411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err="1"/>
              <a:t>Yuanjin</a:t>
            </a:r>
            <a:r>
              <a:rPr lang="en-US" altLang="zh-CN" sz="1400" b="1" dirty="0"/>
              <a:t> Zhao</a:t>
            </a:r>
          </a:p>
          <a:p>
            <a:pPr algn="ctr"/>
            <a:r>
              <a:rPr lang="en-US" altLang="zh-CN" sz="1400" b="1" dirty="0"/>
              <a:t>(Southeast University)</a:t>
            </a:r>
            <a:endParaRPr lang="zh-CN" altLang="en-US" sz="1400" b="1" dirty="0"/>
          </a:p>
        </p:txBody>
      </p:sp>
      <p:sp>
        <p:nvSpPr>
          <p:cNvPr id="22" name="文本框 21"/>
          <p:cNvSpPr txBox="1"/>
          <p:nvPr/>
        </p:nvSpPr>
        <p:spPr>
          <a:xfrm>
            <a:off x="4433336" y="4623857"/>
            <a:ext cx="24928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/>
              <a:t>Nan-Nan Deng</a:t>
            </a:r>
          </a:p>
          <a:p>
            <a:pPr algn="ctr"/>
            <a:r>
              <a:rPr lang="en-US" altLang="zh-CN" sz="1400" b="1" dirty="0"/>
              <a:t>(Shanghai Jiao Tong University)</a:t>
            </a:r>
            <a:endParaRPr lang="zh-CN" altLang="en-US" sz="1400" b="1" dirty="0"/>
          </a:p>
        </p:txBody>
      </p:sp>
      <p:sp>
        <p:nvSpPr>
          <p:cNvPr id="24" name="文本框 23"/>
          <p:cNvSpPr txBox="1"/>
          <p:nvPr/>
        </p:nvSpPr>
        <p:spPr>
          <a:xfrm>
            <a:off x="7146645" y="4645806"/>
            <a:ext cx="1727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/>
              <a:t>Dong Chen</a:t>
            </a:r>
          </a:p>
          <a:p>
            <a:pPr algn="ctr"/>
            <a:r>
              <a:rPr lang="en-US" altLang="zh-CN" sz="1400" b="1" dirty="0"/>
              <a:t>(Zhejiang University)</a:t>
            </a:r>
            <a:endParaRPr lang="zh-CN" altLang="en-US" sz="1400" b="1" dirty="0"/>
          </a:p>
        </p:txBody>
      </p:sp>
      <p:pic>
        <p:nvPicPr>
          <p:cNvPr id="5" name="图片 4" descr="DSC_5739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005" y="3005455"/>
            <a:ext cx="2216150" cy="16490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50135" y="3005376"/>
            <a:ext cx="2196000" cy="1647000"/>
          </a:xfrm>
          <a:prstGeom prst="rect">
            <a:avLst/>
          </a:prstGeom>
        </p:spPr>
      </p:pic>
      <p:pic>
        <p:nvPicPr>
          <p:cNvPr id="12" name="图片 11" descr="DSC_5772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31690" y="3005217"/>
            <a:ext cx="2196000" cy="1647000"/>
          </a:xfrm>
          <a:prstGeom prst="rect">
            <a:avLst/>
          </a:prstGeom>
        </p:spPr>
      </p:pic>
      <p:pic>
        <p:nvPicPr>
          <p:cNvPr id="11" name="图片 10" descr="8EE9F0ABC022F8765C1F19D1D713E635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12610" y="3005296"/>
            <a:ext cx="2196000" cy="164700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矩形 221"/>
          <p:cNvSpPr/>
          <p:nvPr/>
        </p:nvSpPr>
        <p:spPr>
          <a:xfrm>
            <a:off x="0" y="1869716"/>
            <a:ext cx="9144000" cy="3290521"/>
          </a:xfrm>
          <a:prstGeom prst="rect">
            <a:avLst/>
          </a:prstGeom>
          <a:gradFill>
            <a:gsLst>
              <a:gs pos="0">
                <a:srgbClr val="0095D0"/>
              </a:gs>
              <a:gs pos="100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4239" tIns="22119" rIns="44239" bIns="22119" rtlCol="0" anchor="ctr"/>
          <a:lstStyle/>
          <a:p>
            <a:pPr algn="ctr" defTabSz="408305">
              <a:defRPr/>
            </a:pPr>
            <a:endParaRPr kumimoji="1" lang="zh-CN" altLang="en-US" sz="15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" name="图片 1" descr="川大视觉识别系统-4.ti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597"/>
          <a:stretch>
            <a:fillRect/>
          </a:stretch>
        </p:blipFill>
        <p:spPr>
          <a:xfrm>
            <a:off x="2843808" y="2102993"/>
            <a:ext cx="6294382" cy="306104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-20538"/>
            <a:ext cx="9111218" cy="291789"/>
          </a:xfrm>
          <a:prstGeom prst="rect">
            <a:avLst/>
          </a:prstGeom>
        </p:spPr>
        <p:txBody>
          <a:bodyPr wrap="square" lIns="44239" tIns="22119" rIns="44239" bIns="22119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200" b="1" dirty="0"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</a:rPr>
              <a:t>6th Asia-Pacific Chemical and Biological Microfluidic Conference (APCBM)</a:t>
            </a:r>
            <a:endParaRPr kumimoji="1" lang="zh-CN" altLang="en-US" sz="1100" b="1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48576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0432FF"/>
                </a:solidFill>
                <a:latin typeface="Arial Black" panose="020B0A04020102020204" charset="0"/>
              </a:rPr>
              <a:t>Invited Lecture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0900" y="458234"/>
            <a:ext cx="2340000" cy="1404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11560" y="1815782"/>
            <a:ext cx="21996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 err="1"/>
              <a:t>Jisong</a:t>
            </a:r>
            <a:r>
              <a:rPr lang="en-US" altLang="zh-CN" sz="1100" b="1" dirty="0"/>
              <a:t> Zhang (Tsinghua University)</a:t>
            </a:r>
            <a:endParaRPr lang="zh-CN" altLang="en-US" sz="1100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3561485" y="1814362"/>
            <a:ext cx="20104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/>
              <a:t>Kai Wang (Tsinghua University)</a:t>
            </a:r>
            <a:endParaRPr lang="zh-CN" altLang="en-US" sz="11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717357" y="3402777"/>
            <a:ext cx="19880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dirty="0"/>
              <a:t>Dang Cheng (Fudan University)</a:t>
            </a:r>
            <a:endParaRPr lang="zh-CN" altLang="en-US" sz="11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66674" y="458234"/>
            <a:ext cx="2340000" cy="1404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12448" y="458234"/>
            <a:ext cx="2340000" cy="14040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172929" y="1814362"/>
            <a:ext cx="2232587" cy="283823"/>
            <a:chOff x="6180983" y="2232862"/>
            <a:chExt cx="2232587" cy="283823"/>
          </a:xfrm>
        </p:grpSpPr>
        <p:sp>
          <p:nvSpPr>
            <p:cNvPr id="19" name="文本框 18"/>
            <p:cNvSpPr txBox="1"/>
            <p:nvPr/>
          </p:nvSpPr>
          <p:spPr>
            <a:xfrm>
              <a:off x="6180983" y="2232862"/>
              <a:ext cx="220605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/>
                <a:t>Shicheng Zhao (                                 )</a:t>
              </a:r>
              <a:endParaRPr lang="zh-CN" altLang="en-US" sz="1100" b="1" dirty="0"/>
            </a:p>
          </p:txBody>
        </p:sp>
        <p:sp>
          <p:nvSpPr>
            <p:cNvPr id="11" name="矩形 10"/>
            <p:cNvSpPr/>
            <p:nvPr/>
          </p:nvSpPr>
          <p:spPr>
            <a:xfrm>
              <a:off x="6985880" y="2259242"/>
              <a:ext cx="1427690" cy="257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600"/>
                </a:lnSpc>
              </a:pPr>
              <a:r>
                <a:rPr lang="en-US" altLang="zh-CN" sz="800" b="1" dirty="0"/>
                <a:t>East China University of Science and Technology</a:t>
              </a:r>
              <a:endParaRPr lang="zh-CN" altLang="en-US" sz="800" b="1" dirty="0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555016" y="4951384"/>
            <a:ext cx="227177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dirty="0" err="1"/>
              <a:t>Shengwei</a:t>
            </a:r>
            <a:r>
              <a:rPr lang="en-US" altLang="zh-CN" sz="1100" b="1" dirty="0"/>
              <a:t> Tang (Sichuan University)</a:t>
            </a:r>
            <a:endParaRPr lang="zh-CN" altLang="en-US" sz="11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3105488" y="3402777"/>
            <a:ext cx="26677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dirty="0"/>
              <a:t>Tao Meng (Southwest </a:t>
            </a:r>
            <a:r>
              <a:rPr lang="en-US" altLang="zh-CN" sz="1100" b="1" dirty="0" err="1"/>
              <a:t>Jiaotong</a:t>
            </a:r>
            <a:r>
              <a:rPr lang="en-US" altLang="zh-CN" sz="1100" b="1" dirty="0"/>
              <a:t> University)</a:t>
            </a:r>
            <a:endParaRPr lang="zh-CN" altLang="en-US" sz="1100" b="1" dirty="0"/>
          </a:p>
        </p:txBody>
      </p:sp>
      <p:sp>
        <p:nvSpPr>
          <p:cNvPr id="30" name="文本框 29"/>
          <p:cNvSpPr txBox="1"/>
          <p:nvPr/>
        </p:nvSpPr>
        <p:spPr>
          <a:xfrm>
            <a:off x="6069242" y="3402777"/>
            <a:ext cx="23054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dirty="0" err="1"/>
              <a:t>Tiantian</a:t>
            </a:r>
            <a:r>
              <a:rPr lang="en-US" altLang="zh-CN" sz="1100" b="1" dirty="0"/>
              <a:t> Kong (Shenzhen University)</a:t>
            </a:r>
            <a:endParaRPr lang="zh-CN" altLang="en-US" sz="1100" b="1" dirty="0"/>
          </a:p>
        </p:txBody>
      </p:sp>
      <p:sp>
        <p:nvSpPr>
          <p:cNvPr id="31" name="文本框 30"/>
          <p:cNvSpPr txBox="1"/>
          <p:nvPr/>
        </p:nvSpPr>
        <p:spPr>
          <a:xfrm>
            <a:off x="6246732" y="4951384"/>
            <a:ext cx="19094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dirty="0" err="1"/>
              <a:t>Taotao</a:t>
            </a:r>
            <a:r>
              <a:rPr lang="en-US" altLang="zh-CN" sz="1100" b="1" dirty="0"/>
              <a:t> Fu (Tianjin University)</a:t>
            </a:r>
            <a:endParaRPr lang="zh-CN" altLang="en-US" sz="1100" b="1" dirty="0"/>
          </a:p>
        </p:txBody>
      </p:sp>
      <p:grpSp>
        <p:nvGrpSpPr>
          <p:cNvPr id="32" name="组合 31"/>
          <p:cNvGrpSpPr/>
          <p:nvPr/>
        </p:nvGrpSpPr>
        <p:grpSpPr>
          <a:xfrm>
            <a:off x="3392485" y="4935620"/>
            <a:ext cx="2132315" cy="283823"/>
            <a:chOff x="6274204" y="2232862"/>
            <a:chExt cx="2132315" cy="283823"/>
          </a:xfrm>
        </p:grpSpPr>
        <p:sp>
          <p:nvSpPr>
            <p:cNvPr id="33" name="文本框 32"/>
            <p:cNvSpPr txBox="1"/>
            <p:nvPr/>
          </p:nvSpPr>
          <p:spPr>
            <a:xfrm>
              <a:off x="6274204" y="2232862"/>
              <a:ext cx="213231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b="1" dirty="0" err="1"/>
                <a:t>Chaoqun</a:t>
              </a:r>
              <a:r>
                <a:rPr lang="en-US" altLang="zh-CN" sz="1100" b="1" dirty="0"/>
                <a:t> Yao (                               )</a:t>
              </a:r>
              <a:endParaRPr lang="zh-CN" altLang="en-US" sz="1100" b="1" dirty="0"/>
            </a:p>
          </p:txBody>
        </p:sp>
        <p:sp>
          <p:nvSpPr>
            <p:cNvPr id="34" name="矩形 33"/>
            <p:cNvSpPr/>
            <p:nvPr/>
          </p:nvSpPr>
          <p:spPr>
            <a:xfrm>
              <a:off x="7038089" y="2259242"/>
              <a:ext cx="1324347" cy="257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600"/>
                </a:lnSpc>
              </a:pPr>
              <a:r>
                <a:rPr lang="en-US" altLang="zh-CN" sz="800" b="1" dirty="0"/>
                <a:t>Dalian </a:t>
              </a:r>
              <a:r>
                <a:rPr lang="en-US" altLang="zh-CN" sz="800" b="1" dirty="0" err="1"/>
                <a:t>Institude</a:t>
              </a:r>
              <a:r>
                <a:rPr lang="en-US" altLang="zh-CN" sz="800" b="1" dirty="0"/>
                <a:t> of Chemical </a:t>
              </a:r>
              <a:r>
                <a:rPr lang="en-US" altLang="zh-CN" sz="800" b="1" dirty="0" err="1"/>
                <a:t>Physics,CAS</a:t>
              </a:r>
              <a:endParaRPr lang="zh-CN" altLang="en-US" sz="800" b="1" dirty="0"/>
            </a:p>
          </p:txBody>
        </p:sp>
      </p:grpSp>
      <p:pic>
        <p:nvPicPr>
          <p:cNvPr id="7" name="图片 6" descr="DSC_5618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3555" y="2076980"/>
            <a:ext cx="2340000" cy="1404000"/>
          </a:xfrm>
          <a:prstGeom prst="rect">
            <a:avLst/>
          </a:prstGeom>
        </p:spPr>
      </p:pic>
      <p:pic>
        <p:nvPicPr>
          <p:cNvPr id="15" name="图片 14" descr="DSC_5626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57550" y="2067675"/>
            <a:ext cx="2340000" cy="1404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87"/>
          <a:stretch>
            <a:fillRect/>
          </a:stretch>
        </p:blipFill>
        <p:spPr>
          <a:xfrm>
            <a:off x="5997575" y="2067660"/>
            <a:ext cx="2340000" cy="1404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1810" y="3613250"/>
            <a:ext cx="2340000" cy="1404000"/>
          </a:xfrm>
          <a:prstGeom prst="rect">
            <a:avLst/>
          </a:prstGeom>
        </p:spPr>
      </p:pic>
      <p:pic>
        <p:nvPicPr>
          <p:cNvPr id="18" name="图片 17" descr="AAD19504EF2E1EAD7D507C5A6FF2854C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57550" y="3613150"/>
            <a:ext cx="2340000" cy="1404000"/>
          </a:xfrm>
          <a:prstGeom prst="rect">
            <a:avLst/>
          </a:prstGeom>
        </p:spPr>
      </p:pic>
      <p:pic>
        <p:nvPicPr>
          <p:cNvPr id="17" name="图片 16" descr="7AD711725B00A8E9780D7358DB25A85D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12180" y="3613250"/>
            <a:ext cx="2340000" cy="1404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矩形 221"/>
          <p:cNvSpPr/>
          <p:nvPr/>
        </p:nvSpPr>
        <p:spPr>
          <a:xfrm>
            <a:off x="0" y="1869716"/>
            <a:ext cx="9144000" cy="3290521"/>
          </a:xfrm>
          <a:prstGeom prst="rect">
            <a:avLst/>
          </a:prstGeom>
          <a:gradFill>
            <a:gsLst>
              <a:gs pos="0">
                <a:srgbClr val="0095D0"/>
              </a:gs>
              <a:gs pos="100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4239" tIns="22119" rIns="44239" bIns="22119" rtlCol="0" anchor="ctr"/>
          <a:lstStyle/>
          <a:p>
            <a:pPr algn="ctr" defTabSz="408305">
              <a:defRPr/>
            </a:pPr>
            <a:endParaRPr kumimoji="1" lang="zh-CN" altLang="en-US" sz="15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" name="图片 1" descr="川大视觉识别系统-4.ti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597"/>
          <a:stretch>
            <a:fillRect/>
          </a:stretch>
        </p:blipFill>
        <p:spPr>
          <a:xfrm>
            <a:off x="2843808" y="2102993"/>
            <a:ext cx="6294382" cy="306104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-20538"/>
            <a:ext cx="9111218" cy="291789"/>
          </a:xfrm>
          <a:prstGeom prst="rect">
            <a:avLst/>
          </a:prstGeom>
        </p:spPr>
        <p:txBody>
          <a:bodyPr wrap="square" lIns="44239" tIns="22119" rIns="44239" bIns="22119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200" b="1" dirty="0"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</a:rPr>
              <a:t>6th Asia-Pacific Chemical and Biological Microfluidic Conference (APCBM)</a:t>
            </a:r>
            <a:endParaRPr kumimoji="1" lang="zh-CN" altLang="en-US" sz="1100" b="1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6749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0432FF"/>
                </a:solidFill>
                <a:latin typeface="Arial Black" panose="020B0A04020102020204" charset="0"/>
              </a:rPr>
              <a:t>Oral Lecture – Part 1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57477" y="2357807"/>
            <a:ext cx="20356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err="1"/>
              <a:t>Zhendong</a:t>
            </a:r>
            <a:r>
              <a:rPr lang="en-US" altLang="zh-CN" sz="1400" b="1" dirty="0"/>
              <a:t> Liu</a:t>
            </a:r>
          </a:p>
          <a:p>
            <a:pPr algn="ctr"/>
            <a:r>
              <a:rPr lang="en-US" altLang="zh-CN" sz="1400" b="1" dirty="0"/>
              <a:t>(The University of Tokyo)</a:t>
            </a:r>
            <a:endParaRPr lang="zh-CN" altLang="en-US" sz="1400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3493281" y="2360155"/>
            <a:ext cx="2492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/>
              <a:t>Yang Song</a:t>
            </a:r>
          </a:p>
          <a:p>
            <a:pPr algn="ctr"/>
            <a:r>
              <a:rPr lang="en-US" altLang="zh-CN" sz="1400" b="1" dirty="0"/>
              <a:t>(Shanghai Jiao Tong University)</a:t>
            </a:r>
            <a:endParaRPr lang="zh-CN" altLang="en-US" sz="14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6819947" y="2355726"/>
            <a:ext cx="15160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/>
              <a:t>Byung-kwon Kang</a:t>
            </a:r>
          </a:p>
          <a:p>
            <a:pPr algn="ctr"/>
            <a:r>
              <a:rPr lang="en-US" altLang="zh-CN" sz="1400" b="1" dirty="0"/>
              <a:t>(POSTECH)</a:t>
            </a:r>
            <a:endParaRPr lang="zh-CN" altLang="en-US" sz="1400" b="1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226" y="611355"/>
            <a:ext cx="2700000" cy="1800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84168" y="604141"/>
            <a:ext cx="2700000" cy="18000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232"/>
          <a:stretch>
            <a:fillRect/>
          </a:stretch>
        </p:blipFill>
        <p:spPr>
          <a:xfrm>
            <a:off x="6227976" y="604141"/>
            <a:ext cx="2700000" cy="18000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058750" y="4645898"/>
            <a:ext cx="16331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/>
              <a:t>Yu-</a:t>
            </a:r>
            <a:r>
              <a:rPr lang="en-US" altLang="zh-CN" sz="1400" b="1" dirty="0" err="1"/>
              <a:t>han</a:t>
            </a:r>
            <a:r>
              <a:rPr lang="en-US" altLang="zh-CN" sz="1400" b="1" dirty="0"/>
              <a:t> Du</a:t>
            </a:r>
          </a:p>
          <a:p>
            <a:pPr algn="ctr"/>
            <a:r>
              <a:rPr lang="en-US" altLang="zh-CN" sz="1400" b="1" dirty="0"/>
              <a:t>(Fuzhou University)</a:t>
            </a:r>
            <a:endParaRPr lang="zh-CN" altLang="en-US" sz="14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3831773" y="4648246"/>
            <a:ext cx="1815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/>
              <a:t>Zhou Liu</a:t>
            </a:r>
          </a:p>
          <a:p>
            <a:pPr algn="ctr"/>
            <a:r>
              <a:rPr lang="en-US" altLang="zh-CN" sz="1400" b="1" dirty="0"/>
              <a:t>(Shenzhen University)</a:t>
            </a:r>
            <a:endParaRPr lang="zh-CN" altLang="en-US" sz="1400" b="1" dirty="0"/>
          </a:p>
        </p:txBody>
      </p:sp>
      <p:sp>
        <p:nvSpPr>
          <p:cNvPr id="29" name="文本框 28"/>
          <p:cNvSpPr txBox="1"/>
          <p:nvPr/>
        </p:nvSpPr>
        <p:spPr>
          <a:xfrm>
            <a:off x="6892725" y="4643817"/>
            <a:ext cx="13705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/>
              <a:t>Yoon-Ho Hwang</a:t>
            </a:r>
          </a:p>
          <a:p>
            <a:pPr algn="ctr"/>
            <a:r>
              <a:rPr lang="en-US" altLang="zh-CN" sz="1400" b="1" dirty="0"/>
              <a:t>(POSTECH)</a:t>
            </a:r>
            <a:endParaRPr lang="zh-CN" altLang="en-US" sz="1400" b="1" dirty="0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7226" y="2899446"/>
            <a:ext cx="2700000" cy="18000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84168" y="2892232"/>
            <a:ext cx="2700000" cy="18000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27976" y="2892232"/>
            <a:ext cx="2700000" cy="1800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矩形 221"/>
          <p:cNvSpPr/>
          <p:nvPr/>
        </p:nvSpPr>
        <p:spPr>
          <a:xfrm>
            <a:off x="0" y="1869716"/>
            <a:ext cx="9144000" cy="3290521"/>
          </a:xfrm>
          <a:prstGeom prst="rect">
            <a:avLst/>
          </a:prstGeom>
          <a:gradFill>
            <a:gsLst>
              <a:gs pos="0">
                <a:srgbClr val="0095D0"/>
              </a:gs>
              <a:gs pos="100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4239" tIns="22119" rIns="44239" bIns="22119" rtlCol="0" anchor="ctr"/>
          <a:lstStyle/>
          <a:p>
            <a:pPr algn="ctr" defTabSz="408305">
              <a:defRPr/>
            </a:pPr>
            <a:endParaRPr kumimoji="1" lang="zh-CN" altLang="en-US" sz="15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" name="图片 1" descr="川大视觉识别系统-4.ti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597"/>
          <a:stretch>
            <a:fillRect/>
          </a:stretch>
        </p:blipFill>
        <p:spPr>
          <a:xfrm>
            <a:off x="2843808" y="2102993"/>
            <a:ext cx="6294382" cy="306104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-20538"/>
            <a:ext cx="9111218" cy="291789"/>
          </a:xfrm>
          <a:prstGeom prst="rect">
            <a:avLst/>
          </a:prstGeom>
        </p:spPr>
        <p:txBody>
          <a:bodyPr wrap="square" lIns="44239" tIns="22119" rIns="44239" bIns="22119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200" b="1" dirty="0"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</a:rPr>
              <a:t>6th Asia-Pacific Chemical and Biological Microfluidic Conference (APCBM)</a:t>
            </a:r>
            <a:endParaRPr kumimoji="1" lang="zh-CN" altLang="en-US" sz="1100" b="1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6749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0432FF"/>
                </a:solidFill>
                <a:latin typeface="Arial Black" panose="020B0A04020102020204" charset="0"/>
              </a:rPr>
              <a:t>Oral Lecture - Part 2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49288" y="2357807"/>
            <a:ext cx="15994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/>
              <a:t>Di Liang</a:t>
            </a:r>
          </a:p>
          <a:p>
            <a:pPr algn="ctr"/>
            <a:r>
              <a:rPr lang="en-US" altLang="zh-CN" sz="1400" b="1" dirty="0"/>
              <a:t>(Tianjin University)</a:t>
            </a:r>
            <a:endParaRPr lang="zh-CN" altLang="en-US" sz="14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5824868" y="2355726"/>
            <a:ext cx="12324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err="1"/>
              <a:t>Dongrong</a:t>
            </a:r>
            <a:r>
              <a:rPr lang="en-US" altLang="zh-CN" sz="1400" b="1" dirty="0"/>
              <a:t> Sun</a:t>
            </a:r>
          </a:p>
          <a:p>
            <a:pPr algn="ctr"/>
            <a:r>
              <a:rPr lang="en-US" altLang="zh-CN" sz="1400" b="1" dirty="0"/>
              <a:t>(POSTECH)</a:t>
            </a:r>
            <a:endParaRPr lang="zh-CN" altLang="en-US" sz="1400" b="1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00933" y="611355"/>
            <a:ext cx="2700000" cy="180000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73067" y="4645898"/>
            <a:ext cx="2404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/>
              <a:t>Wei Guo</a:t>
            </a:r>
          </a:p>
          <a:p>
            <a:pPr algn="ctr"/>
            <a:r>
              <a:rPr lang="en-US" altLang="zh-CN" sz="1400" b="1" dirty="0"/>
              <a:t>(The University of Hong Kong)</a:t>
            </a:r>
            <a:endParaRPr lang="zh-CN" altLang="en-US" sz="14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3766853" y="4648246"/>
            <a:ext cx="19457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err="1"/>
              <a:t>Qiulin</a:t>
            </a:r>
            <a:r>
              <a:rPr lang="en-US" altLang="zh-CN" sz="1400" b="1" dirty="0"/>
              <a:t> Deng</a:t>
            </a:r>
          </a:p>
          <a:p>
            <a:pPr algn="ctr"/>
            <a:r>
              <a:rPr lang="en-US" altLang="zh-CN" sz="1400" b="1" dirty="0"/>
              <a:t>(University of Adelaide)</a:t>
            </a:r>
            <a:endParaRPr lang="zh-CN" altLang="en-US" sz="1400" b="1" dirty="0"/>
          </a:p>
        </p:txBody>
      </p:sp>
      <p:sp>
        <p:nvSpPr>
          <p:cNvPr id="29" name="文本框 28"/>
          <p:cNvSpPr txBox="1"/>
          <p:nvPr/>
        </p:nvSpPr>
        <p:spPr>
          <a:xfrm>
            <a:off x="6102609" y="4643817"/>
            <a:ext cx="29507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/>
              <a:t>Olivia Morales</a:t>
            </a:r>
          </a:p>
          <a:p>
            <a:pPr algn="ctr"/>
            <a:r>
              <a:rPr lang="en-US" altLang="zh-CN" sz="1400" b="1" dirty="0"/>
              <a:t>(Eindhoven University of Technology)</a:t>
            </a:r>
            <a:endParaRPr lang="zh-CN" altLang="en-US" sz="1400" b="1" dirty="0"/>
          </a:p>
        </p:txBody>
      </p:sp>
      <p:pic>
        <p:nvPicPr>
          <p:cNvPr id="5" name="图片 4" descr="DSC_5661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91430" y="603885"/>
            <a:ext cx="2700000" cy="1800000"/>
          </a:xfrm>
          <a:prstGeom prst="rect">
            <a:avLst/>
          </a:prstGeom>
        </p:spPr>
      </p:pic>
      <p:pic>
        <p:nvPicPr>
          <p:cNvPr id="7" name="图片 6" descr="DSC_5783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050" y="2899410"/>
            <a:ext cx="2700000" cy="1800000"/>
          </a:xfrm>
          <a:prstGeom prst="rect">
            <a:avLst/>
          </a:prstGeom>
        </p:spPr>
      </p:pic>
      <p:pic>
        <p:nvPicPr>
          <p:cNvPr id="11" name="图片 10" descr="8B7BF3751ABE4A7EAB80ADDD429609D9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83915" y="2899595"/>
            <a:ext cx="2700000" cy="1800000"/>
          </a:xfrm>
          <a:prstGeom prst="rect">
            <a:avLst/>
          </a:prstGeom>
        </p:spPr>
      </p:pic>
      <p:pic>
        <p:nvPicPr>
          <p:cNvPr id="6" name="图片 5" descr="329EFEB48CB495C26CF1A7E90BCE44CD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28080" y="2899435"/>
            <a:ext cx="2700000" cy="180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矩形 221"/>
          <p:cNvSpPr/>
          <p:nvPr/>
        </p:nvSpPr>
        <p:spPr>
          <a:xfrm>
            <a:off x="0" y="1869716"/>
            <a:ext cx="9144000" cy="3290521"/>
          </a:xfrm>
          <a:prstGeom prst="rect">
            <a:avLst/>
          </a:prstGeom>
          <a:gradFill>
            <a:gsLst>
              <a:gs pos="0">
                <a:srgbClr val="0095D0"/>
              </a:gs>
              <a:gs pos="100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4239" tIns="22119" rIns="44239" bIns="22119" rtlCol="0" anchor="ctr"/>
          <a:lstStyle/>
          <a:p>
            <a:pPr algn="ctr" defTabSz="408305">
              <a:defRPr/>
            </a:pPr>
            <a:endParaRPr kumimoji="1" lang="zh-CN" altLang="en-US" sz="15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" name="图片 1" descr="川大视觉识别系统-4.ti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597"/>
          <a:stretch>
            <a:fillRect/>
          </a:stretch>
        </p:blipFill>
        <p:spPr>
          <a:xfrm>
            <a:off x="2843808" y="2102993"/>
            <a:ext cx="6294382" cy="306104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-20538"/>
            <a:ext cx="9111218" cy="291789"/>
          </a:xfrm>
          <a:prstGeom prst="rect">
            <a:avLst/>
          </a:prstGeom>
        </p:spPr>
        <p:txBody>
          <a:bodyPr wrap="square" lIns="44239" tIns="22119" rIns="44239" bIns="22119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200" b="1" dirty="0"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</a:rPr>
              <a:t>6th Asia-Pacific Chemical and Biological Microfluidic Conference (APCBM)</a:t>
            </a:r>
            <a:endParaRPr kumimoji="1" lang="zh-CN" altLang="en-US" sz="1100" b="1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67494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0432FF"/>
                </a:solidFill>
                <a:latin typeface="Arial Black" panose="020B0A04020102020204" charset="0"/>
              </a:rPr>
              <a:t>Tea/Coffee Break</a:t>
            </a:r>
          </a:p>
        </p:txBody>
      </p:sp>
      <p:pic>
        <p:nvPicPr>
          <p:cNvPr id="3" name="图片 2" descr="C:\Users\Administrator\Desktop\0802\DSC_5710.JPGDSC_5710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36065" y="776605"/>
            <a:ext cx="2879725" cy="1920240"/>
          </a:xfrm>
          <a:prstGeom prst="rect">
            <a:avLst/>
          </a:prstGeom>
        </p:spPr>
      </p:pic>
      <p:pic>
        <p:nvPicPr>
          <p:cNvPr id="5" name="图片 4" descr="DSC_570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9480" y="2925445"/>
            <a:ext cx="2879725" cy="1920240"/>
          </a:xfrm>
          <a:prstGeom prst="rect">
            <a:avLst/>
          </a:prstGeom>
        </p:spPr>
      </p:pic>
      <p:pic>
        <p:nvPicPr>
          <p:cNvPr id="7" name="图片 6" descr="DSC_5677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6245" y="2925445"/>
            <a:ext cx="2880000" cy="1920000"/>
          </a:xfrm>
          <a:prstGeom prst="rect">
            <a:avLst/>
          </a:prstGeom>
        </p:spPr>
      </p:pic>
      <p:pic>
        <p:nvPicPr>
          <p:cNvPr id="9" name="图片 8" descr="DSC_5724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9480" y="776605"/>
            <a:ext cx="2880000" cy="1920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矩形 221"/>
          <p:cNvSpPr/>
          <p:nvPr/>
        </p:nvSpPr>
        <p:spPr>
          <a:xfrm>
            <a:off x="0" y="1869716"/>
            <a:ext cx="9144000" cy="3290521"/>
          </a:xfrm>
          <a:prstGeom prst="rect">
            <a:avLst/>
          </a:prstGeom>
          <a:gradFill>
            <a:gsLst>
              <a:gs pos="0">
                <a:srgbClr val="0095D0"/>
              </a:gs>
              <a:gs pos="100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4239" tIns="22119" rIns="44239" bIns="22119" rtlCol="0" anchor="ctr"/>
          <a:lstStyle/>
          <a:p>
            <a:pPr algn="ctr" defTabSz="408305">
              <a:defRPr/>
            </a:pPr>
            <a:endParaRPr kumimoji="1" lang="zh-CN" altLang="en-US" sz="15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2" name="图片 1" descr="川大视觉识别系统-4.tif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597"/>
          <a:stretch>
            <a:fillRect/>
          </a:stretch>
        </p:blipFill>
        <p:spPr>
          <a:xfrm>
            <a:off x="2843808" y="2102993"/>
            <a:ext cx="6294382" cy="306104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-20538"/>
            <a:ext cx="9111218" cy="291789"/>
          </a:xfrm>
          <a:prstGeom prst="rect">
            <a:avLst/>
          </a:prstGeom>
        </p:spPr>
        <p:txBody>
          <a:bodyPr wrap="square" lIns="44239" tIns="22119" rIns="44239" bIns="22119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200" b="1" dirty="0">
                <a:latin typeface="Arial Black" panose="020B0A04020102020204" charset="0"/>
                <a:ea typeface="Arial Black" panose="020B0A04020102020204" charset="0"/>
                <a:cs typeface="Arial Black" panose="020B0A04020102020204" charset="0"/>
              </a:rPr>
              <a:t>6th Asia-Pacific Chemical and Biological Microfluidic Conference (APCBM)</a:t>
            </a:r>
            <a:endParaRPr kumimoji="1" lang="zh-CN" altLang="en-US" sz="1100" b="1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67494"/>
            <a:ext cx="9144000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0432FF"/>
                </a:solidFill>
                <a:latin typeface="Arial Black" panose="020B0A04020102020204" charset="0"/>
              </a:rPr>
              <a:t>Student Volunteers</a:t>
            </a:r>
          </a:p>
        </p:txBody>
      </p:sp>
      <p:pic>
        <p:nvPicPr>
          <p:cNvPr id="3" name="图片 2" descr="IMG_096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6908" y="786130"/>
            <a:ext cx="7830185" cy="39649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407</Words>
  <Application>Microsoft Macintosh PowerPoint</Application>
  <PresentationFormat>全屏显示(16:9)</PresentationFormat>
  <Paragraphs>97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等线</vt:lpstr>
      <vt:lpstr>Arial</vt:lpstr>
      <vt:lpstr>Arial Black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dadi</dc:creator>
  <cp:lastModifiedBy>Wang Wei</cp:lastModifiedBy>
  <cp:revision>48</cp:revision>
  <dcterms:created xsi:type="dcterms:W3CDTF">2019-07-29T05:23:00Z</dcterms:created>
  <dcterms:modified xsi:type="dcterms:W3CDTF">2019-08-04T07:29:51Z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2052-11.1.0.8765</vt:lpwstr>
  </property>
</Properties>
</file>